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7" r:id="rId2"/>
    <p:sldId id="278" r:id="rId3"/>
    <p:sldId id="259" r:id="rId4"/>
    <p:sldId id="258" r:id="rId5"/>
    <p:sldId id="285" r:id="rId6"/>
    <p:sldId id="260" r:id="rId7"/>
    <p:sldId id="261" r:id="rId8"/>
    <p:sldId id="286" r:id="rId9"/>
    <p:sldId id="266" r:id="rId10"/>
    <p:sldId id="262" r:id="rId11"/>
    <p:sldId id="282" r:id="rId12"/>
    <p:sldId id="264" r:id="rId13"/>
    <p:sldId id="280" r:id="rId14"/>
    <p:sldId id="279" r:id="rId15"/>
    <p:sldId id="281" r:id="rId16"/>
    <p:sldId id="287" r:id="rId17"/>
    <p:sldId id="283" r:id="rId18"/>
    <p:sldId id="284" r:id="rId19"/>
    <p:sldId id="272" r:id="rId20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A7375A2A-1404-4C73-9E34-109D03A6478E}">
          <p14:sldIdLst>
            <p14:sldId id="277"/>
            <p14:sldId id="278"/>
          </p14:sldIdLst>
        </p14:section>
        <p14:section name="Content" id="{232BCB5F-341B-4A97-B502-0DCBFADAAA42}">
          <p14:sldIdLst>
            <p14:sldId id="259"/>
            <p14:sldId id="258"/>
            <p14:sldId id="285"/>
            <p14:sldId id="260"/>
            <p14:sldId id="261"/>
            <p14:sldId id="286"/>
            <p14:sldId id="266"/>
            <p14:sldId id="262"/>
            <p14:sldId id="282"/>
            <p14:sldId id="264"/>
            <p14:sldId id="280"/>
            <p14:sldId id="279"/>
            <p14:sldId id="281"/>
            <p14:sldId id="287"/>
            <p14:sldId id="283"/>
            <p14:sldId id="284"/>
          </p14:sldIdLst>
        </p14:section>
        <p14:section name="Ending" id="{3D44204B-9E6D-4492-BF80-4E2DD5C8D37E}">
          <p14:sldIdLst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53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144" y="10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emu Tapanila" userId="a5526bfa4c344815" providerId="LiveId" clId="{2D3B3686-80AD-4990-B2F1-68475ED338C5}"/>
    <pc:docChg chg="delSld modSld delMainMaster modSection">
      <pc:chgData name="Teemu Tapanila" userId="a5526bfa4c344815" providerId="LiveId" clId="{2D3B3686-80AD-4990-B2F1-68475ED338C5}" dt="2020-02-24T18:09:35.475" v="17" actId="20577"/>
      <pc:docMkLst>
        <pc:docMk/>
      </pc:docMkLst>
      <pc:sldChg chg="modSp">
        <pc:chgData name="Teemu Tapanila" userId="a5526bfa4c344815" providerId="LiveId" clId="{2D3B3686-80AD-4990-B2F1-68475ED338C5}" dt="2020-02-24T18:09:35.475" v="17" actId="20577"/>
        <pc:sldMkLst>
          <pc:docMk/>
          <pc:sldMk cId="2054760602" sldId="272"/>
        </pc:sldMkLst>
        <pc:spChg chg="mod">
          <ac:chgData name="Teemu Tapanila" userId="a5526bfa4c344815" providerId="LiveId" clId="{2D3B3686-80AD-4990-B2F1-68475ED338C5}" dt="2020-02-24T18:09:35.475" v="17" actId="20577"/>
          <ac:spMkLst>
            <pc:docMk/>
            <pc:sldMk cId="2054760602" sldId="272"/>
            <ac:spMk id="5" creationId="{53C43C1D-C4BF-4A60-AE2F-2D802033B73E}"/>
          </ac:spMkLst>
        </pc:spChg>
      </pc:sldChg>
      <pc:sldChg chg="del">
        <pc:chgData name="Teemu Tapanila" userId="a5526bfa4c344815" providerId="LiveId" clId="{2D3B3686-80AD-4990-B2F1-68475ED338C5}" dt="2020-02-24T17:53:26.032" v="0" actId="2696"/>
        <pc:sldMkLst>
          <pc:docMk/>
          <pc:sldMk cId="761842536" sldId="273"/>
        </pc:sldMkLst>
      </pc:sldChg>
      <pc:sldChg chg="del">
        <pc:chgData name="Teemu Tapanila" userId="a5526bfa4c344815" providerId="LiveId" clId="{2D3B3686-80AD-4990-B2F1-68475ED338C5}" dt="2020-02-24T17:53:26.887" v="1" actId="2696"/>
        <pc:sldMkLst>
          <pc:docMk/>
          <pc:sldMk cId="2784725473" sldId="274"/>
        </pc:sldMkLst>
      </pc:sldChg>
      <pc:sldChg chg="del">
        <pc:chgData name="Teemu Tapanila" userId="a5526bfa4c344815" providerId="LiveId" clId="{2D3B3686-80AD-4990-B2F1-68475ED338C5}" dt="2020-02-24T17:53:27.516" v="2" actId="2696"/>
        <pc:sldMkLst>
          <pc:docMk/>
          <pc:sldMk cId="2199451461" sldId="275"/>
        </pc:sldMkLst>
      </pc:sldChg>
      <pc:sldMasterChg chg="del delSldLayout">
        <pc:chgData name="Teemu Tapanila" userId="a5526bfa4c344815" providerId="LiveId" clId="{2D3B3686-80AD-4990-B2F1-68475ED338C5}" dt="2020-02-24T17:53:27.524" v="14" actId="2696"/>
        <pc:sldMasterMkLst>
          <pc:docMk/>
          <pc:sldMasterMk cId="988356983" sldId="2147483648"/>
        </pc:sldMasterMkLst>
        <pc:sldLayoutChg chg="del">
          <pc:chgData name="Teemu Tapanila" userId="a5526bfa4c344815" providerId="LiveId" clId="{2D3B3686-80AD-4990-B2F1-68475ED338C5}" dt="2020-02-24T17:53:27.516" v="3" actId="2696"/>
          <pc:sldLayoutMkLst>
            <pc:docMk/>
            <pc:sldMasterMk cId="988356983" sldId="2147483648"/>
            <pc:sldLayoutMk cId="1368668346" sldId="2147483649"/>
          </pc:sldLayoutMkLst>
        </pc:sldLayoutChg>
        <pc:sldLayoutChg chg="del">
          <pc:chgData name="Teemu Tapanila" userId="a5526bfa4c344815" providerId="LiveId" clId="{2D3B3686-80AD-4990-B2F1-68475ED338C5}" dt="2020-02-24T17:53:27.517" v="4" actId="2696"/>
          <pc:sldLayoutMkLst>
            <pc:docMk/>
            <pc:sldMasterMk cId="988356983" sldId="2147483648"/>
            <pc:sldLayoutMk cId="78909948" sldId="2147483650"/>
          </pc:sldLayoutMkLst>
        </pc:sldLayoutChg>
        <pc:sldLayoutChg chg="del">
          <pc:chgData name="Teemu Tapanila" userId="a5526bfa4c344815" providerId="LiveId" clId="{2D3B3686-80AD-4990-B2F1-68475ED338C5}" dt="2020-02-24T17:53:27.518" v="5" actId="2696"/>
          <pc:sldLayoutMkLst>
            <pc:docMk/>
            <pc:sldMasterMk cId="988356983" sldId="2147483648"/>
            <pc:sldLayoutMk cId="4104327687" sldId="2147483651"/>
          </pc:sldLayoutMkLst>
        </pc:sldLayoutChg>
        <pc:sldLayoutChg chg="del">
          <pc:chgData name="Teemu Tapanila" userId="a5526bfa4c344815" providerId="LiveId" clId="{2D3B3686-80AD-4990-B2F1-68475ED338C5}" dt="2020-02-24T17:53:27.519" v="6" actId="2696"/>
          <pc:sldLayoutMkLst>
            <pc:docMk/>
            <pc:sldMasterMk cId="988356983" sldId="2147483648"/>
            <pc:sldLayoutMk cId="2917695865" sldId="2147483652"/>
          </pc:sldLayoutMkLst>
        </pc:sldLayoutChg>
        <pc:sldLayoutChg chg="del">
          <pc:chgData name="Teemu Tapanila" userId="a5526bfa4c344815" providerId="LiveId" clId="{2D3B3686-80AD-4990-B2F1-68475ED338C5}" dt="2020-02-24T17:53:27.519" v="7" actId="2696"/>
          <pc:sldLayoutMkLst>
            <pc:docMk/>
            <pc:sldMasterMk cId="988356983" sldId="2147483648"/>
            <pc:sldLayoutMk cId="1002681424" sldId="2147483653"/>
          </pc:sldLayoutMkLst>
        </pc:sldLayoutChg>
        <pc:sldLayoutChg chg="del">
          <pc:chgData name="Teemu Tapanila" userId="a5526bfa4c344815" providerId="LiveId" clId="{2D3B3686-80AD-4990-B2F1-68475ED338C5}" dt="2020-02-24T17:53:27.520" v="8" actId="2696"/>
          <pc:sldLayoutMkLst>
            <pc:docMk/>
            <pc:sldMasterMk cId="988356983" sldId="2147483648"/>
            <pc:sldLayoutMk cId="1124017663" sldId="2147483654"/>
          </pc:sldLayoutMkLst>
        </pc:sldLayoutChg>
        <pc:sldLayoutChg chg="del">
          <pc:chgData name="Teemu Tapanila" userId="a5526bfa4c344815" providerId="LiveId" clId="{2D3B3686-80AD-4990-B2F1-68475ED338C5}" dt="2020-02-24T17:53:27.520" v="9" actId="2696"/>
          <pc:sldLayoutMkLst>
            <pc:docMk/>
            <pc:sldMasterMk cId="988356983" sldId="2147483648"/>
            <pc:sldLayoutMk cId="4182211609" sldId="2147483655"/>
          </pc:sldLayoutMkLst>
        </pc:sldLayoutChg>
        <pc:sldLayoutChg chg="del">
          <pc:chgData name="Teemu Tapanila" userId="a5526bfa4c344815" providerId="LiveId" clId="{2D3B3686-80AD-4990-B2F1-68475ED338C5}" dt="2020-02-24T17:53:27.521" v="10" actId="2696"/>
          <pc:sldLayoutMkLst>
            <pc:docMk/>
            <pc:sldMasterMk cId="988356983" sldId="2147483648"/>
            <pc:sldLayoutMk cId="3456476922" sldId="2147483656"/>
          </pc:sldLayoutMkLst>
        </pc:sldLayoutChg>
        <pc:sldLayoutChg chg="del">
          <pc:chgData name="Teemu Tapanila" userId="a5526bfa4c344815" providerId="LiveId" clId="{2D3B3686-80AD-4990-B2F1-68475ED338C5}" dt="2020-02-24T17:53:27.522" v="11" actId="2696"/>
          <pc:sldLayoutMkLst>
            <pc:docMk/>
            <pc:sldMasterMk cId="988356983" sldId="2147483648"/>
            <pc:sldLayoutMk cId="3807702691" sldId="2147483657"/>
          </pc:sldLayoutMkLst>
        </pc:sldLayoutChg>
        <pc:sldLayoutChg chg="del">
          <pc:chgData name="Teemu Tapanila" userId="a5526bfa4c344815" providerId="LiveId" clId="{2D3B3686-80AD-4990-B2F1-68475ED338C5}" dt="2020-02-24T17:53:27.522" v="12" actId="2696"/>
          <pc:sldLayoutMkLst>
            <pc:docMk/>
            <pc:sldMasterMk cId="988356983" sldId="2147483648"/>
            <pc:sldLayoutMk cId="3636725107" sldId="2147483658"/>
          </pc:sldLayoutMkLst>
        </pc:sldLayoutChg>
        <pc:sldLayoutChg chg="del">
          <pc:chgData name="Teemu Tapanila" userId="a5526bfa4c344815" providerId="LiveId" clId="{2D3B3686-80AD-4990-B2F1-68475ED338C5}" dt="2020-02-24T17:53:27.523" v="13" actId="2696"/>
          <pc:sldLayoutMkLst>
            <pc:docMk/>
            <pc:sldMasterMk cId="988356983" sldId="2147483648"/>
            <pc:sldLayoutMk cId="2509954870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71E18C2-A99D-6B4E-8BB2-A314F080B4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80704" y="-109741"/>
            <a:ext cx="12389710" cy="70561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619A8E-109F-D441-9B5A-3784903DDA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 b="0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fi-FI" sz="5400" dirty="0">
                <a:solidFill>
                  <a:schemeClr val="bg1"/>
                </a:solidFill>
                <a:latin typeface="Trebuchet MS" panose="020B0703020202090204" pitchFamily="34" charset="0"/>
              </a:rPr>
              <a:t>Title here</a:t>
            </a:r>
            <a:endParaRPr lang="fi-FI" sz="60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22B841-F796-7B41-9B70-51464606D1C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 dirty="0" err="1">
                <a:solidFill>
                  <a:schemeClr val="bg1"/>
                </a:solidFill>
                <a:latin typeface="Trebuchet MS" panose="020B0703020202090204" pitchFamily="34" charset="0"/>
              </a:rPr>
              <a:t>Title</a:t>
            </a:r>
            <a:r>
              <a:rPr lang="fi-FI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lang="fi-FI" dirty="0" err="1">
                <a:solidFill>
                  <a:schemeClr val="bg1"/>
                </a:solidFill>
                <a:latin typeface="Trebuchet MS" panose="020B0703020202090204" pitchFamily="34" charset="0"/>
              </a:rPr>
              <a:t>Slide</a:t>
            </a:r>
            <a:endParaRPr lang="fi-FI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3D99B-5B28-3B48-BCB6-B199D6930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C74F6-87E9-6A4A-8D6F-43B9BDC729AB}" type="datetimeFigureOut">
              <a:rPr lang="fi-FI" smtClean="0"/>
              <a:t>24.2.2020</a:t>
            </a:fld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49C37-2C2A-204D-991C-A71473720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7B02B-843F-FD44-AA33-741F77A34946}" type="slidenum">
              <a:rPr lang="fi-FI" smtClean="0"/>
              <a:t>‹#›</a:t>
            </a:fld>
            <a:endParaRPr lang="fi-FI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0120C22-1B56-4E42-B5CC-E95698DF2A9F}"/>
              </a:ext>
            </a:extLst>
          </p:cNvPr>
          <p:cNvSpPr txBox="1">
            <a:spLocks/>
          </p:cNvSpPr>
          <p:nvPr userDrawn="1"/>
        </p:nvSpPr>
        <p:spPr>
          <a:xfrm>
            <a:off x="3657600" y="2100263"/>
            <a:ext cx="6600820" cy="14096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i-FI" sz="54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E34320-64F9-B548-9304-7F0556D7B4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076" t="42547" r="16076" b="42547"/>
          <a:stretch/>
        </p:blipFill>
        <p:spPr>
          <a:xfrm>
            <a:off x="4589124" y="6008040"/>
            <a:ext cx="3013752" cy="62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82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3CF09C7-69C5-7D47-BAD7-DC4A6E9E94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5000"/>
          </a:blip>
          <a:srcRect l="50120" t="1573"/>
          <a:stretch/>
        </p:blipFill>
        <p:spPr>
          <a:xfrm flipH="1">
            <a:off x="9614998" y="0"/>
            <a:ext cx="2577001" cy="1503529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EF3031-2143-D34B-A203-2A94B41C3B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5000"/>
          </a:blip>
          <a:srcRect l="31723"/>
          <a:stretch/>
        </p:blipFill>
        <p:spPr>
          <a:xfrm rot="10800000" flipH="1">
            <a:off x="0" y="6102022"/>
            <a:ext cx="1727503" cy="798018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B0D940-9206-2B4E-A2B4-64EF192D28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5000"/>
          </a:blip>
          <a:stretch>
            <a:fillRect/>
          </a:stretch>
        </p:blipFill>
        <p:spPr>
          <a:xfrm rot="10800000" flipH="1">
            <a:off x="1527944" y="6501650"/>
            <a:ext cx="1217800" cy="384102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82F17E-8EDF-864D-9173-6B555176C0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2B3350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GB" dirty="0"/>
              <a:t>Title here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FFF83-F35A-4B44-BD3C-1082E99427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1800">
                <a:solidFill>
                  <a:srgbClr val="2B3350"/>
                </a:solidFill>
                <a:latin typeface="Trebuchet MS" panose="020B0703020202090204" pitchFamily="34" charset="0"/>
              </a:defRPr>
            </a:lvl1pPr>
            <a:lvl2pPr>
              <a:defRPr sz="1600">
                <a:solidFill>
                  <a:srgbClr val="2B3350"/>
                </a:solidFill>
                <a:latin typeface="Trebuchet MS" panose="020B0703020202090204" pitchFamily="34" charset="0"/>
              </a:defRPr>
            </a:lvl2pPr>
            <a:lvl3pPr>
              <a:defRPr sz="1400">
                <a:solidFill>
                  <a:srgbClr val="2B3350"/>
                </a:solidFill>
                <a:latin typeface="Trebuchet MS" panose="020B0703020202090204" pitchFamily="34" charset="0"/>
              </a:defRPr>
            </a:lvl3pPr>
            <a:lvl4pPr>
              <a:defRPr sz="1200">
                <a:solidFill>
                  <a:srgbClr val="2B3350"/>
                </a:solidFill>
                <a:latin typeface="Trebuchet MS" panose="020B0703020202090204" pitchFamily="34" charset="0"/>
              </a:defRPr>
            </a:lvl4pPr>
            <a:lvl5pPr>
              <a:defRPr sz="1200">
                <a:solidFill>
                  <a:srgbClr val="2B3350"/>
                </a:solidFill>
                <a:latin typeface="Trebuchet MS" panose="020B070302020209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i-FI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E58AD6-3327-B94A-AD05-CDD0399A639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2B3350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More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BFE3CB-7DBA-C742-B72D-A9E371E39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C74F6-87E9-6A4A-8D6F-43B9BDC729AB}" type="datetimeFigureOut">
              <a:rPr lang="fi-FI" smtClean="0"/>
              <a:t>24.2.2020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BAEB9E-D112-7544-8945-5F4DFDE73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3A2E08-E862-6443-9D07-5402ED745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7B02B-843F-FD44-AA33-741F77A34946}" type="slidenum">
              <a:rPr lang="fi-FI" smtClean="0"/>
              <a:t>‹#›</a:t>
            </a:fld>
            <a:endParaRPr lang="fi-FI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530B82-EE67-F14B-A829-624659300C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8308" t="38667" r="18308" b="38667"/>
          <a:stretch/>
        </p:blipFill>
        <p:spPr>
          <a:xfrm>
            <a:off x="10154920" y="6061722"/>
            <a:ext cx="1656080" cy="58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53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92D20A-3FB1-AD4B-990C-B6F8C75829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5000"/>
          </a:blip>
          <a:stretch>
            <a:fillRect/>
          </a:stretch>
        </p:blipFill>
        <p:spPr>
          <a:xfrm rot="10800000">
            <a:off x="-2441365" y="5436140"/>
            <a:ext cx="4930565" cy="14578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B1417C-51C8-F842-9E71-2B38CF3D06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5000"/>
          </a:blip>
          <a:stretch>
            <a:fillRect/>
          </a:stretch>
        </p:blipFill>
        <p:spPr>
          <a:xfrm flipH="1">
            <a:off x="10775950" y="-24798"/>
            <a:ext cx="2933700" cy="8674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66101F-09B4-144D-87F4-C475938A4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>
                <a:solidFill>
                  <a:srgbClr val="2B3350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GB" dirty="0"/>
              <a:t>Title here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5F763-0926-AB4A-BC4D-5D20E23FA23E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000">
                <a:solidFill>
                  <a:srgbClr val="2B3350"/>
                </a:solidFill>
                <a:latin typeface="Trebuchet MS" panose="020B0703020202090204" pitchFamily="34" charset="0"/>
              </a:defRPr>
            </a:lvl1pPr>
            <a:lvl2pPr>
              <a:defRPr sz="1800">
                <a:solidFill>
                  <a:srgbClr val="2B3350"/>
                </a:solidFill>
                <a:latin typeface="Trebuchet MS" panose="020B0703020202090204" pitchFamily="34" charset="0"/>
              </a:defRPr>
            </a:lvl2pPr>
            <a:lvl3pPr>
              <a:defRPr sz="1600">
                <a:solidFill>
                  <a:srgbClr val="2B3350"/>
                </a:solidFill>
                <a:latin typeface="Trebuchet MS" panose="020B0703020202090204" pitchFamily="34" charset="0"/>
              </a:defRPr>
            </a:lvl3pPr>
            <a:lvl4pPr>
              <a:defRPr sz="1400">
                <a:solidFill>
                  <a:srgbClr val="2B3350"/>
                </a:solidFill>
                <a:latin typeface="Trebuchet MS" panose="020B0703020202090204" pitchFamily="34" charset="0"/>
              </a:defRPr>
            </a:lvl4pPr>
            <a:lvl5pPr>
              <a:defRPr sz="1400">
                <a:solidFill>
                  <a:srgbClr val="2B3350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i-FI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20451-C2C4-C148-86AF-0CA1B294C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C74F6-87E9-6A4A-8D6F-43B9BDC729AB}" type="datetimeFigureOut">
              <a:rPr lang="fi-FI" smtClean="0"/>
              <a:t>24.2.2020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EFA30-DDBC-E34F-9C2C-FAFEC22A3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2B31C-6527-9B4A-9799-1BF2B935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7B02B-843F-FD44-AA33-741F77A34946}" type="slidenum">
              <a:rPr lang="fi-FI" smtClean="0"/>
              <a:t>‹#›</a:t>
            </a:fld>
            <a:endParaRPr lang="fi-FI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3AE530-FD05-CF44-8D34-130C91F810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8308" t="38667" r="18308" b="38667"/>
          <a:stretch/>
        </p:blipFill>
        <p:spPr>
          <a:xfrm>
            <a:off x="10154920" y="6061722"/>
            <a:ext cx="1656080" cy="58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02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8884EAD-8240-D74E-B4E1-4B940166A4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3562" y="1170607"/>
            <a:ext cx="402715" cy="4123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D83C14-2695-8340-AB82-31BD615D27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54480" y="937041"/>
            <a:ext cx="9083040" cy="50093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8A5554-C28C-F64F-AB4D-2F7AEEA68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4380" y="1709738"/>
            <a:ext cx="8130540" cy="1724024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rgbClr val="2B3350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 err="1"/>
              <a:t>Subheading</a:t>
            </a:r>
            <a:endParaRPr lang="fi-FI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3BC131-80C2-8E4D-8EA7-16C4BB6F00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24380" y="3687417"/>
            <a:ext cx="8130540" cy="755374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rgbClr val="2B3350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 algn="ctr">
              <a:buNone/>
            </a:pPr>
            <a:r>
              <a:rPr lang="fi-FI" sz="2400" dirty="0">
                <a:solidFill>
                  <a:srgbClr val="2B3350"/>
                </a:solidFill>
                <a:latin typeface="Trebuchet MS" panose="020B0703020202090204" pitchFamily="34" charset="0"/>
              </a:rPr>
              <a:t>More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D38CD-8AB5-2845-97FD-A53766457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C74F6-87E9-6A4A-8D6F-43B9BDC729AB}" type="datetimeFigureOut">
              <a:rPr lang="fi-FI" smtClean="0"/>
              <a:t>24.2.2020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3696C-FA9C-F648-94D0-ECF11AD91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D4F773-F29C-AC4C-A781-F4947F741F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8308" t="38667" r="18308" b="38667"/>
          <a:stretch/>
        </p:blipFill>
        <p:spPr>
          <a:xfrm>
            <a:off x="10154920" y="6061722"/>
            <a:ext cx="1656080" cy="58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4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8D26540-9F70-A34F-A3D2-992E7F1191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5000"/>
          </a:blip>
          <a:srcRect l="35686" t="9025" b="11472"/>
          <a:stretch/>
        </p:blipFill>
        <p:spPr>
          <a:xfrm>
            <a:off x="0" y="-1"/>
            <a:ext cx="9623982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E9BF9E-D878-E043-9765-03F8AFA394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261"/>
            <a:ext cx="5473148" cy="124342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Title here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7FC46-4958-EF4B-9C0D-2E08DFEEFD5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4936435" cy="4351338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>
              <a:defRPr sz="1800" b="0" i="0">
                <a:solidFill>
                  <a:schemeClr val="bg1"/>
                </a:solidFill>
                <a:latin typeface="Trebuchet MS" panose="020B0703020202090204" pitchFamily="34" charset="0"/>
              </a:defRPr>
            </a:lvl2pPr>
            <a:lvl3pPr>
              <a:defRPr sz="1600" b="0" i="0">
                <a:solidFill>
                  <a:schemeClr val="bg1"/>
                </a:solidFill>
                <a:latin typeface="Trebuchet MS" panose="020B0703020202090204" pitchFamily="34" charset="0"/>
              </a:defRPr>
            </a:lvl3pPr>
            <a:lvl4pPr>
              <a:defRPr sz="1400" b="0" i="0">
                <a:solidFill>
                  <a:schemeClr val="bg1"/>
                </a:solidFill>
                <a:latin typeface="Trebuchet MS" panose="020B0703020202090204" pitchFamily="34" charset="0"/>
              </a:defRPr>
            </a:lvl4pPr>
            <a:lvl5pPr>
              <a:defRPr sz="1400" b="0" i="0">
                <a:solidFill>
                  <a:schemeClr val="bg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i-FI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D49121-BDC3-5B46-A3A3-250194A84FB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11348" y="1825625"/>
            <a:ext cx="5042452" cy="4351338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>
                <a:solidFill>
                  <a:srgbClr val="2B3350"/>
                </a:solidFill>
                <a:latin typeface="Trebuchet MS" panose="020B0703020202090204" pitchFamily="34" charset="0"/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rgbClr val="2B3350"/>
                </a:solidFill>
                <a:latin typeface="Trebuchet MS" panose="020B070302020209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>
                <a:solidFill>
                  <a:srgbClr val="2B3350"/>
                </a:solidFill>
                <a:latin typeface="Trebuchet MS" panose="020B070302020209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rgbClr val="2B3350"/>
                </a:solidFill>
                <a:latin typeface="Trebuchet MS" panose="020B070302020209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rgbClr val="2B3350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i-FI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82BF01-EF2F-7C44-860D-030A48C5A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C74F6-87E9-6A4A-8D6F-43B9BDC729AB}" type="datetimeFigureOut">
              <a:rPr lang="fi-FI" smtClean="0"/>
              <a:t>24.2.2020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27C3D5-5DAC-5742-B9B2-51A9CEB10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C4EE8-57CA-7548-9944-1513F73DE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7B02B-843F-FD44-AA33-741F77A34946}" type="slidenum">
              <a:rPr lang="fi-FI" smtClean="0"/>
              <a:t>‹#›</a:t>
            </a:fld>
            <a:endParaRPr lang="fi-FI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1B2E75-2E9A-0044-9438-5E71DF5E00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8308" t="38667" r="18308" b="38667"/>
          <a:stretch/>
        </p:blipFill>
        <p:spPr>
          <a:xfrm>
            <a:off x="10154920" y="6061722"/>
            <a:ext cx="1656080" cy="58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631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3739D2A-5F29-7A45-9B5F-AA25EDA2AF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312" t="1736" b="1910"/>
          <a:stretch/>
        </p:blipFill>
        <p:spPr>
          <a:xfrm>
            <a:off x="0" y="0"/>
            <a:ext cx="520203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E9BF9E-D878-E043-9765-03F8AFA394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261"/>
            <a:ext cx="4114800" cy="124342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Title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7FC46-4958-EF4B-9C0D-2E08DFEEFD5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3713922" cy="4351338"/>
          </a:xfrm>
        </p:spPr>
        <p:txBody>
          <a:bodyPr>
            <a:normAutofit/>
          </a:bodyPr>
          <a:lstStyle>
            <a:lvl1pPr>
              <a:defRPr sz="1800" b="0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>
              <a:defRPr sz="1600" b="0" i="0">
                <a:solidFill>
                  <a:schemeClr val="bg1"/>
                </a:solidFill>
                <a:latin typeface="Trebuchet MS" panose="020B0703020202090204" pitchFamily="34" charset="0"/>
              </a:defRPr>
            </a:lvl2pPr>
            <a:lvl3pPr>
              <a:defRPr sz="1400" b="0" i="0">
                <a:solidFill>
                  <a:schemeClr val="bg1"/>
                </a:solidFill>
                <a:latin typeface="Trebuchet MS" panose="020B0703020202090204" pitchFamily="34" charset="0"/>
              </a:defRPr>
            </a:lvl3pPr>
            <a:lvl4pPr>
              <a:defRPr sz="1200" b="0" i="0">
                <a:solidFill>
                  <a:schemeClr val="bg1"/>
                </a:solidFill>
                <a:latin typeface="Trebuchet MS" panose="020B0703020202090204" pitchFamily="34" charset="0"/>
              </a:defRPr>
            </a:lvl4pPr>
            <a:lvl5pPr>
              <a:defRPr sz="1200" b="0" i="0">
                <a:solidFill>
                  <a:schemeClr val="bg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i-FI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D49121-BDC3-5B46-A3A3-250194A84FB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34878" y="1073426"/>
            <a:ext cx="5618922" cy="510353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2B3350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 sz="1800">
                <a:solidFill>
                  <a:srgbClr val="2B3350"/>
                </a:solidFill>
                <a:latin typeface="Trebuchet MS" panose="020B0703020202090204" pitchFamily="34" charset="0"/>
              </a:defRPr>
            </a:lvl2pPr>
            <a:lvl3pPr marL="914400" indent="0">
              <a:buNone/>
              <a:defRPr sz="1600">
                <a:solidFill>
                  <a:srgbClr val="2B3350"/>
                </a:solidFill>
                <a:latin typeface="Trebuchet MS" panose="020B0703020202090204" pitchFamily="34" charset="0"/>
              </a:defRPr>
            </a:lvl3pPr>
            <a:lvl4pPr marL="1371600" indent="0">
              <a:buNone/>
              <a:defRPr sz="1400">
                <a:solidFill>
                  <a:srgbClr val="2B3350"/>
                </a:solidFill>
                <a:latin typeface="Trebuchet MS" panose="020B0703020202090204" pitchFamily="34" charset="0"/>
              </a:defRPr>
            </a:lvl4pPr>
            <a:lvl5pPr marL="1828800" indent="0">
              <a:buNone/>
              <a:defRPr sz="1400">
                <a:solidFill>
                  <a:srgbClr val="2B3350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i-FI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82BF01-EF2F-7C44-860D-030A48C5A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C74F6-87E9-6A4A-8D6F-43B9BDC729AB}" type="datetimeFigureOut">
              <a:rPr lang="fi-FI" smtClean="0"/>
              <a:t>24.2.2020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27C3D5-5DAC-5742-B9B2-51A9CEB10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C4EE8-57CA-7548-9944-1513F73DE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7B02B-843F-FD44-AA33-741F77A34946}" type="slidenum">
              <a:rPr lang="fi-FI" smtClean="0"/>
              <a:t>‹#›</a:t>
            </a:fld>
            <a:endParaRPr lang="fi-FI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06233E-8DD4-9441-A50F-46E59E81D2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8308" t="38667" r="18308" b="38667"/>
          <a:stretch/>
        </p:blipFill>
        <p:spPr>
          <a:xfrm>
            <a:off x="10154920" y="6061722"/>
            <a:ext cx="1656080" cy="58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13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D5F5467-5FAA-AA4A-9E89-D474D25D7B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5000"/>
          </a:blip>
          <a:srcRect l="33568" t="1078" b="21174"/>
          <a:stretch/>
        </p:blipFill>
        <p:spPr>
          <a:xfrm>
            <a:off x="0" y="0"/>
            <a:ext cx="933347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E9BF9E-D878-E043-9765-03F8AFA394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447261"/>
            <a:ext cx="4969477" cy="1243427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Title here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7FC46-4958-EF4B-9C0D-2E08DFEEFD5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4456042" cy="3859558"/>
          </a:xfrm>
        </p:spPr>
        <p:txBody>
          <a:bodyPr>
            <a:norm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 sz="2000" b="1" i="0">
                <a:solidFill>
                  <a:schemeClr val="bg1"/>
                </a:solidFill>
                <a:latin typeface="Trebuchet MS" panose="020B0703020202090204" pitchFamily="34" charset="0"/>
              </a:defRPr>
            </a:lvl2pPr>
            <a:lvl3pPr marL="914400" indent="0">
              <a:buNone/>
              <a:defRPr sz="1800" b="1" i="0">
                <a:solidFill>
                  <a:schemeClr val="bg1"/>
                </a:solidFill>
                <a:latin typeface="Trebuchet MS" panose="020B0703020202090204" pitchFamily="34" charset="0"/>
              </a:defRPr>
            </a:lvl3pPr>
            <a:lvl4pPr marL="1371600" indent="0">
              <a:buNone/>
              <a:defRPr sz="1600" b="1" i="0">
                <a:solidFill>
                  <a:schemeClr val="bg1"/>
                </a:solidFill>
                <a:latin typeface="Trebuchet MS" panose="020B0703020202090204" pitchFamily="34" charset="0"/>
              </a:defRPr>
            </a:lvl4pPr>
            <a:lvl5pPr marL="1828800" indent="0">
              <a:buNone/>
              <a:defRPr sz="1600" b="1" i="0">
                <a:solidFill>
                  <a:schemeClr val="bg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i-FI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D49121-BDC3-5B46-A3A3-250194A84FB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897756" y="1825625"/>
            <a:ext cx="4456043" cy="3859558"/>
          </a:xfrm>
        </p:spPr>
        <p:txBody>
          <a:bodyPr>
            <a:normAutofit/>
          </a:bodyPr>
          <a:lstStyle>
            <a:lvl1pPr marL="0" indent="0">
              <a:buNone/>
              <a:defRPr sz="2400" b="0">
                <a:solidFill>
                  <a:srgbClr val="2B3350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 sz="2000" b="0">
                <a:solidFill>
                  <a:srgbClr val="2B3350"/>
                </a:solidFill>
                <a:latin typeface="Trebuchet MS" panose="020B0703020202090204" pitchFamily="34" charset="0"/>
              </a:defRPr>
            </a:lvl2pPr>
            <a:lvl3pPr marL="914400" indent="0">
              <a:buNone/>
              <a:defRPr sz="1800" b="0">
                <a:solidFill>
                  <a:srgbClr val="2B3350"/>
                </a:solidFill>
                <a:latin typeface="Trebuchet MS" panose="020B0703020202090204" pitchFamily="34" charset="0"/>
              </a:defRPr>
            </a:lvl3pPr>
            <a:lvl4pPr marL="1371600" indent="0">
              <a:buNone/>
              <a:defRPr sz="1600" b="0">
                <a:solidFill>
                  <a:srgbClr val="2B3350"/>
                </a:solidFill>
                <a:latin typeface="Trebuchet MS" panose="020B0703020202090204" pitchFamily="34" charset="0"/>
              </a:defRPr>
            </a:lvl4pPr>
            <a:lvl5pPr marL="1828800" indent="0">
              <a:buNone/>
              <a:defRPr sz="1600" b="0">
                <a:solidFill>
                  <a:srgbClr val="2B3350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i-FI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82BF01-EF2F-7C44-860D-030A48C5A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C74F6-87E9-6A4A-8D6F-43B9BDC729AB}" type="datetimeFigureOut">
              <a:rPr lang="fi-FI" smtClean="0"/>
              <a:t>24.2.2020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27C3D5-5DAC-5742-B9B2-51A9CEB10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C4EE8-57CA-7548-9944-1513F73DE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7B02B-843F-FD44-AA33-741F77A34946}" type="slidenum">
              <a:rPr lang="fi-FI" smtClean="0"/>
              <a:t>‹#›</a:t>
            </a:fld>
            <a:endParaRPr lang="fi-FI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290942-6674-F944-AC56-9178A8B5D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8308" t="38667" r="18308" b="38667"/>
          <a:stretch/>
        </p:blipFill>
        <p:spPr>
          <a:xfrm>
            <a:off x="10154920" y="6061722"/>
            <a:ext cx="1656080" cy="58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950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078F8AA-2E3B-B44B-ADCE-C06985C07E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5000"/>
          </a:blip>
          <a:srcRect l="50120"/>
          <a:stretch/>
        </p:blipFill>
        <p:spPr>
          <a:xfrm flipH="1">
            <a:off x="9614999" y="-24034"/>
            <a:ext cx="2577001" cy="1527563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845C4D-D043-C144-880E-08521444CE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5000"/>
          </a:blip>
          <a:srcRect l="31723"/>
          <a:stretch/>
        </p:blipFill>
        <p:spPr>
          <a:xfrm rot="10800000" flipH="1">
            <a:off x="0" y="6102022"/>
            <a:ext cx="1727503" cy="798018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81A452-9617-5E49-A734-6CF3BDC0B3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5000"/>
          </a:blip>
          <a:stretch>
            <a:fillRect/>
          </a:stretch>
        </p:blipFill>
        <p:spPr>
          <a:xfrm rot="10800000" flipH="1">
            <a:off x="1527944" y="6501650"/>
            <a:ext cx="1217800" cy="384102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B2E0CD-3E50-614C-8953-3C8CD06D52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rgbClr val="2B3350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GB" dirty="0"/>
              <a:t>Title here</a:t>
            </a:r>
            <a:endParaRPr lang="fi-FI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48A69A-311B-414C-9C7B-414D4FAB78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2B3350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92AF59-10BC-1140-A670-E9BD01E8EDA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sz="2000">
                <a:solidFill>
                  <a:srgbClr val="2B3350"/>
                </a:solidFill>
                <a:latin typeface="Trebuchet MS" panose="020B0703020202090204" pitchFamily="34" charset="0"/>
              </a:defRPr>
            </a:lvl1pPr>
            <a:lvl2pPr>
              <a:defRPr sz="1800">
                <a:solidFill>
                  <a:srgbClr val="2B3350"/>
                </a:solidFill>
                <a:latin typeface="Trebuchet MS" panose="020B0703020202090204" pitchFamily="34" charset="0"/>
              </a:defRPr>
            </a:lvl2pPr>
            <a:lvl3pPr>
              <a:defRPr sz="1600">
                <a:solidFill>
                  <a:srgbClr val="2B3350"/>
                </a:solidFill>
              </a:defRPr>
            </a:lvl3pPr>
            <a:lvl4pPr>
              <a:defRPr sz="1400">
                <a:solidFill>
                  <a:srgbClr val="2B3350"/>
                </a:solidFill>
              </a:defRPr>
            </a:lvl4pPr>
            <a:lvl5pPr>
              <a:defRPr sz="1400">
                <a:solidFill>
                  <a:srgbClr val="2B3350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i-FI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31D3CE-C0F3-4646-AD03-91C2E28E16D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2B3350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797071-1515-6547-BFFA-041529C7A5C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rgbClr val="2B3350"/>
                </a:solidFill>
                <a:latin typeface="Trebuchet MS" panose="020B0703020202090204" pitchFamily="34" charset="0"/>
              </a:defRPr>
            </a:lvl1pPr>
            <a:lvl2pPr>
              <a:defRPr sz="1800">
                <a:solidFill>
                  <a:srgbClr val="2B3350"/>
                </a:solidFill>
                <a:latin typeface="Trebuchet MS" panose="020B0703020202090204" pitchFamily="34" charset="0"/>
              </a:defRPr>
            </a:lvl2pPr>
            <a:lvl3pPr>
              <a:defRPr sz="1600">
                <a:solidFill>
                  <a:srgbClr val="2B3350"/>
                </a:solidFill>
                <a:latin typeface="Trebuchet MS" panose="020B0703020202090204" pitchFamily="34" charset="0"/>
              </a:defRPr>
            </a:lvl3pPr>
            <a:lvl4pPr>
              <a:defRPr sz="1400">
                <a:solidFill>
                  <a:srgbClr val="2B3350"/>
                </a:solidFill>
                <a:latin typeface="Trebuchet MS" panose="020B0703020202090204" pitchFamily="34" charset="0"/>
              </a:defRPr>
            </a:lvl4pPr>
            <a:lvl5pPr>
              <a:defRPr sz="1400">
                <a:solidFill>
                  <a:srgbClr val="2B3350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fi-FI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33C105-ECEA-814B-9FCD-74A01BD7D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C74F6-87E9-6A4A-8D6F-43B9BDC729AB}" type="datetimeFigureOut">
              <a:rPr lang="fi-FI" smtClean="0"/>
              <a:t>24.2.2020</a:t>
            </a:fld>
            <a:endParaRPr lang="fi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AF9558-0FED-9C46-ABA5-CD92B393D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90C9B3-8D15-9D4A-A955-41D73CE0B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7B02B-843F-FD44-AA33-741F77A34946}" type="slidenum">
              <a:rPr lang="fi-FI" smtClean="0"/>
              <a:t>‹#›</a:t>
            </a:fld>
            <a:endParaRPr lang="fi-FI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8EB6A3-3BBB-C549-98F5-1BC6E5D131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8308" t="38667" r="18308" b="38667"/>
          <a:stretch/>
        </p:blipFill>
        <p:spPr>
          <a:xfrm>
            <a:off x="10154920" y="6061722"/>
            <a:ext cx="1656080" cy="58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873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9ACC2-8FC0-7547-BF21-4E53128488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>
                <a:solidFill>
                  <a:srgbClr val="2B3350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GB" dirty="0"/>
              <a:t>Title here</a:t>
            </a:r>
            <a:endParaRPr lang="fi-FI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EEDC38-922E-884C-A097-82D7227F1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C74F6-87E9-6A4A-8D6F-43B9BDC729AB}" type="datetimeFigureOut">
              <a:rPr lang="fi-FI" smtClean="0"/>
              <a:t>24.2.2020</a:t>
            </a:fld>
            <a:endParaRPr lang="fi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40E169-AC88-5540-85FB-EB6FCFCCD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BD9669-1AD7-C440-A751-62C5D5DB8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7B02B-843F-FD44-AA33-741F77A34946}" type="slidenum">
              <a:rPr lang="fi-FI" smtClean="0"/>
              <a:t>‹#›</a:t>
            </a:fld>
            <a:endParaRPr lang="fi-FI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DE2DAD-A7BA-9B45-A283-77D76E1F57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5000"/>
          </a:blip>
          <a:srcRect l="50120"/>
          <a:stretch/>
        </p:blipFill>
        <p:spPr>
          <a:xfrm flipH="1">
            <a:off x="9614999" y="-24034"/>
            <a:ext cx="2577001" cy="1527563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0B329E-59CC-9E4D-AF08-EC805EE8EB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5000"/>
          </a:blip>
          <a:srcRect l="31723"/>
          <a:stretch/>
        </p:blipFill>
        <p:spPr>
          <a:xfrm rot="10800000" flipH="1">
            <a:off x="0" y="6102022"/>
            <a:ext cx="1727503" cy="798018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823541-9B5B-1348-8444-F3240541AA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5000"/>
          </a:blip>
          <a:stretch>
            <a:fillRect/>
          </a:stretch>
        </p:blipFill>
        <p:spPr>
          <a:xfrm rot="10800000" flipH="1">
            <a:off x="1527944" y="6501650"/>
            <a:ext cx="1217800" cy="384102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5235F8-0117-0E4B-AFD3-761CDED57E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8308" t="38667" r="18308" b="38667"/>
          <a:stretch/>
        </p:blipFill>
        <p:spPr>
          <a:xfrm>
            <a:off x="10154920" y="6061722"/>
            <a:ext cx="1656080" cy="58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67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3FC3C7-A495-B84E-80C4-C338EE6FD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C74F6-87E9-6A4A-8D6F-43B9BDC729AB}" type="datetimeFigureOut">
              <a:rPr lang="fi-FI" smtClean="0"/>
              <a:t>24.2.2020</a:t>
            </a:fld>
            <a:endParaRPr lang="fi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90C658-2D26-0846-93F7-7C8C6B5B8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9E239-F3AE-5041-A1FF-D1AD977852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5000"/>
          </a:blip>
          <a:stretch>
            <a:fillRect/>
          </a:stretch>
        </p:blipFill>
        <p:spPr>
          <a:xfrm rot="10800000">
            <a:off x="5244983" y="5259841"/>
            <a:ext cx="5618402" cy="1661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21DC82-CE9E-6044-9A02-8EF6DB8C07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6000"/>
          </a:blip>
          <a:stretch>
            <a:fillRect/>
          </a:stretch>
        </p:blipFill>
        <p:spPr>
          <a:xfrm rot="10800000">
            <a:off x="4813495" y="6358021"/>
            <a:ext cx="1904250" cy="5630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28C70B-DB0E-0848-9D60-686E24A098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6000"/>
          </a:blip>
          <a:srcRect l="50000" t="5257"/>
          <a:stretch/>
        </p:blipFill>
        <p:spPr>
          <a:xfrm>
            <a:off x="0" y="-1"/>
            <a:ext cx="1379984" cy="773151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0EA11B4-EFE2-CF47-BDB4-CEACE373BF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30525" y="1671070"/>
            <a:ext cx="6330950" cy="2514600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400" b="0" i="1">
                <a:solidFill>
                  <a:srgbClr val="2B3350"/>
                </a:solidFill>
                <a:latin typeface="Trebuchet MS" panose="020B0703020202090204" pitchFamily="34" charset="0"/>
              </a:defRPr>
            </a:lvl1pPr>
            <a:lvl2pPr algn="ctr">
              <a:defRPr sz="1800" b="0" i="1">
                <a:solidFill>
                  <a:srgbClr val="2B3350"/>
                </a:solidFill>
                <a:latin typeface="Trebuchet MS" panose="020B0703020202090204" pitchFamily="34" charset="0"/>
              </a:defRPr>
            </a:lvl2pPr>
            <a:lvl3pPr algn="ctr">
              <a:defRPr sz="1600" b="0" i="1">
                <a:solidFill>
                  <a:srgbClr val="2B3350"/>
                </a:solidFill>
                <a:latin typeface="Trebuchet MS" panose="020B0703020202090204" pitchFamily="34" charset="0"/>
              </a:defRPr>
            </a:lvl3pPr>
            <a:lvl4pPr algn="ctr">
              <a:defRPr sz="1400" b="0" i="1">
                <a:solidFill>
                  <a:srgbClr val="2B3350"/>
                </a:solidFill>
                <a:latin typeface="Trebuchet MS" panose="020B0703020202090204" pitchFamily="34" charset="0"/>
              </a:defRPr>
            </a:lvl4pPr>
            <a:lvl5pPr algn="ctr">
              <a:defRPr sz="1400" b="0" i="1">
                <a:solidFill>
                  <a:srgbClr val="2B3350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Insert quote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042302-F186-B643-886C-92FA5ACA7E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8308" t="38667" r="18308" b="38667"/>
          <a:stretch/>
        </p:blipFill>
        <p:spPr>
          <a:xfrm>
            <a:off x="10154920" y="6061722"/>
            <a:ext cx="1656080" cy="58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6E801F-64DF-F64A-8F4E-D48809AC6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002DE-6420-A94F-B885-FC00FCC92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ED01D-96EF-7948-B82A-E4BEF08F42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C74F6-87E9-6A4A-8D6F-43B9BDC729AB}" type="datetimeFigureOut">
              <a:rPr lang="fi-FI" smtClean="0"/>
              <a:t>24.2.2020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C304E-0159-0E49-BCE4-78D7EB62B8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34CC2-AE7C-8C40-A66D-C84A422B59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7B02B-843F-FD44-AA33-741F77A3494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02110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mailto:Teemu.Tapanila@cloudborealis.fi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cloud-adoption-framework/ready/azure-best-practices/naming-and-tagging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B89DB-B3A4-484B-A263-DE308F2478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Deploying your Azure solution using Azure DevOps and ARM</a:t>
            </a:r>
            <a:endParaRPr lang="fi-FI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84CA8E-35EC-7547-A9F0-774A2F7266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i-FI" dirty="0"/>
              <a:t>Teemu Tapanila</a:t>
            </a:r>
          </a:p>
        </p:txBody>
      </p:sp>
    </p:spTree>
    <p:extLst>
      <p:ext uri="{BB962C8B-B14F-4D97-AF65-F5344CB8AC3E}">
        <p14:creationId xmlns:p14="http://schemas.microsoft.com/office/powerpoint/2010/main" val="3110472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63E3A-2759-4FEF-BE9F-D1F366890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Validation</a:t>
            </a:r>
            <a:endParaRPr lang="en-FI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03EF9A-B320-4297-88DE-60DB0B215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changes to ARM template are made with pull request when we are talking about Develop or Master branch</a:t>
            </a:r>
          </a:p>
          <a:p>
            <a:r>
              <a:rPr lang="en-US" dirty="0"/>
              <a:t>Before pull request can be accepted we will deploy the template to a new subscription/resource group.</a:t>
            </a:r>
          </a:p>
        </p:txBody>
      </p:sp>
    </p:spTree>
    <p:extLst>
      <p:ext uri="{BB962C8B-B14F-4D97-AF65-F5344CB8AC3E}">
        <p14:creationId xmlns:p14="http://schemas.microsoft.com/office/powerpoint/2010/main" val="310020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6629D9-BB8D-42F6-8ED5-0429D41808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Demo</a:t>
            </a:r>
            <a:endParaRPr lang="en-FI" sz="4800" dirty="0"/>
          </a:p>
        </p:txBody>
      </p:sp>
    </p:spTree>
    <p:extLst>
      <p:ext uri="{BB962C8B-B14F-4D97-AF65-F5344CB8AC3E}">
        <p14:creationId xmlns:p14="http://schemas.microsoft.com/office/powerpoint/2010/main" val="1994492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C25612-48BA-4340-9513-89BF84E79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strategy</a:t>
            </a:r>
            <a:endParaRPr lang="en-FI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980907-2CB1-49E9-801C-B3FDDDA9D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Master (This is what’s currently released to Production)</a:t>
            </a:r>
          </a:p>
          <a:p>
            <a:pPr lvl="1"/>
            <a:r>
              <a:rPr lang="en-US" dirty="0"/>
              <a:t>Only with pull requests</a:t>
            </a:r>
          </a:p>
          <a:p>
            <a:r>
              <a:rPr lang="en-US" dirty="0"/>
              <a:t>Development (This is what’s currently released to Development)</a:t>
            </a:r>
          </a:p>
          <a:p>
            <a:pPr lvl="1"/>
            <a:r>
              <a:rPr lang="en-US" dirty="0"/>
              <a:t>Only with pull requests</a:t>
            </a:r>
          </a:p>
        </p:txBody>
      </p:sp>
    </p:spTree>
    <p:extLst>
      <p:ext uri="{BB962C8B-B14F-4D97-AF65-F5344CB8AC3E}">
        <p14:creationId xmlns:p14="http://schemas.microsoft.com/office/powerpoint/2010/main" val="2007217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8904-DB2E-40AA-8611-4B5716498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Flow Branching</a:t>
            </a:r>
            <a:endParaRPr lang="en-FI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5A6D008-2D93-420A-866F-0A9C09355F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565" y="1825625"/>
            <a:ext cx="690287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6146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F572B-31D4-48D1-B51D-9054970B2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 of what are we going to do</a:t>
            </a:r>
            <a:endParaRPr lang="en-FI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82B6DE4-A4A8-4831-8E6D-574C99FA644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67" y="1882064"/>
            <a:ext cx="9958747" cy="208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50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6629D9-BB8D-42F6-8ED5-0429D41808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Demo</a:t>
            </a:r>
            <a:endParaRPr lang="en-FI" sz="4800" dirty="0"/>
          </a:p>
        </p:txBody>
      </p:sp>
    </p:spTree>
    <p:extLst>
      <p:ext uri="{BB962C8B-B14F-4D97-AF65-F5344CB8AC3E}">
        <p14:creationId xmlns:p14="http://schemas.microsoft.com/office/powerpoint/2010/main" val="500998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EF8C76-54A7-465D-A38B-D8FAE389E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ARM-TTK (ARM Template validation)</a:t>
            </a:r>
            <a:endParaRPr lang="en-FI" dirty="0"/>
          </a:p>
        </p:txBody>
      </p:sp>
      <p:pic>
        <p:nvPicPr>
          <p:cNvPr id="7" name="Picture 2" descr="ARM-TTK">
            <a:extLst>
              <a:ext uri="{FF2B5EF4-FFF2-40B4-BE49-F238E27FC236}">
                <a16:creationId xmlns:a16="http://schemas.microsoft.com/office/drawing/2014/main" id="{6BBEA519-0492-4B49-A633-5DDE7B52393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9" b="31592"/>
          <a:stretch/>
        </p:blipFill>
        <p:spPr bwMode="auto">
          <a:xfrm>
            <a:off x="2005524" y="1874346"/>
            <a:ext cx="8180952" cy="425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597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333A60-150E-4160-BD31-958FE5307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What-if on Pull Request</a:t>
            </a:r>
            <a:endParaRPr lang="en-FI" dirty="0"/>
          </a:p>
        </p:txBody>
      </p:sp>
      <p:pic>
        <p:nvPicPr>
          <p:cNvPr id="3074" name="Picture 2" descr="Resource Manager template deployment what-if operation fullresourcepayload and change types">
            <a:extLst>
              <a:ext uri="{FF2B5EF4-FFF2-40B4-BE49-F238E27FC236}">
                <a16:creationId xmlns:a16="http://schemas.microsoft.com/office/drawing/2014/main" id="{38BA1149-A3A9-4363-B845-4B402782CA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108" y="1655335"/>
            <a:ext cx="6495384" cy="450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968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6629D9-BB8D-42F6-8ED5-0429D41808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Questions?</a:t>
            </a:r>
            <a:endParaRPr lang="en-FI" sz="4800" dirty="0"/>
          </a:p>
        </p:txBody>
      </p:sp>
    </p:spTree>
    <p:extLst>
      <p:ext uri="{BB962C8B-B14F-4D97-AF65-F5344CB8AC3E}">
        <p14:creationId xmlns:p14="http://schemas.microsoft.com/office/powerpoint/2010/main" val="2552418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DC6140-A934-495F-894F-29BAA00473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Thank you!</a:t>
            </a:r>
            <a:endParaRPr lang="en-FI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C43C1D-C4BF-4A60-AE2F-2D802033B7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TapanilaT</a:t>
            </a:r>
            <a:endParaRPr lang="en-US" dirty="0"/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Teemu.Tapanila@cloudborealis.fi</a:t>
            </a:r>
            <a:endParaRPr lang="en-US" dirty="0"/>
          </a:p>
          <a:p>
            <a:br>
              <a:rPr lang="en-US" dirty="0"/>
            </a:br>
            <a:r>
              <a:rPr lang="en-US" dirty="0"/>
              <a:t>bit.ly/</a:t>
            </a:r>
            <a:r>
              <a:rPr lang="en-US" dirty="0" err="1"/>
              <a:t>TeemuARM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2054760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96189-1495-4756-87D6-BFB0E533D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Teemu Tapanila</a:t>
            </a:r>
            <a:endParaRPr lang="en-FI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C7B74-D7C2-465A-A90D-E6C54F6A7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Chief Executive Officer</a:t>
            </a:r>
            <a:br>
              <a:rPr lang="en-US" dirty="0"/>
            </a:br>
            <a:r>
              <a:rPr lang="en-US" dirty="0"/>
              <a:t>Teemu.Tapanila@cloudborealis.fi</a:t>
            </a:r>
          </a:p>
          <a:p>
            <a:endParaRPr lang="en-US" dirty="0"/>
          </a:p>
          <a:p>
            <a:r>
              <a:rPr lang="en-US" dirty="0"/>
              <a:t>Azure &amp; Azure DevOps expert from Finland</a:t>
            </a:r>
          </a:p>
          <a:p>
            <a:r>
              <a:rPr lang="en-US" dirty="0"/>
              <a:t>Working with Azure since 2011</a:t>
            </a:r>
          </a:p>
          <a:p>
            <a:r>
              <a:rPr lang="en-US" dirty="0"/>
              <a:t>Microsoft Azure MVP since 2014</a:t>
            </a:r>
          </a:p>
          <a:p>
            <a:r>
              <a:rPr lang="en-US" dirty="0"/>
              <a:t>Speaker &amp; Trainer</a:t>
            </a:r>
          </a:p>
          <a:p>
            <a:pPr marL="0" indent="0">
              <a:buNone/>
            </a:pPr>
            <a:endParaRPr lang="en-FI" dirty="0"/>
          </a:p>
        </p:txBody>
      </p:sp>
      <p:pic>
        <p:nvPicPr>
          <p:cNvPr id="5" name="Picture 4" descr="Teemu Tapanila wearing glasses and smiling at the camera">
            <a:extLst>
              <a:ext uri="{FF2B5EF4-FFF2-40B4-BE49-F238E27FC236}">
                <a16:creationId xmlns:a16="http://schemas.microsoft.com/office/drawing/2014/main" id="{EB15EA4C-4222-417B-826C-E16AB65A4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528" y="365125"/>
            <a:ext cx="3429000" cy="3429000"/>
          </a:xfrm>
          <a:prstGeom prst="rect">
            <a:avLst/>
          </a:prstGeom>
        </p:spPr>
      </p:pic>
      <p:pic>
        <p:nvPicPr>
          <p:cNvPr id="1026" name="Picture 2" descr="Image result for mvp logo microsoft">
            <a:extLst>
              <a:ext uri="{FF2B5EF4-FFF2-40B4-BE49-F238E27FC236}">
                <a16:creationId xmlns:a16="http://schemas.microsoft.com/office/drawing/2014/main" id="{344C56C5-E74B-467C-9666-7AE2664CA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527" y="3794125"/>
            <a:ext cx="3429001" cy="138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774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0DCC4-BFCC-4DEF-AA96-DB732B258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  <a:endParaRPr lang="en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306B5-F56F-4C57-BF7C-AFFFF0051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opinionated talk</a:t>
            </a:r>
          </a:p>
          <a:p>
            <a:r>
              <a:rPr lang="en-US" dirty="0"/>
              <a:t>Opinions on this presentation are based on my experiences with real teams</a:t>
            </a:r>
          </a:p>
          <a:p>
            <a:pPr lvl="1"/>
            <a:r>
              <a:rPr lang="en-US" dirty="0"/>
              <a:t>Small startup teams (2-7 developers)</a:t>
            </a:r>
          </a:p>
          <a:p>
            <a:pPr lvl="1"/>
            <a:r>
              <a:rPr lang="en-US" dirty="0"/>
              <a:t>Enterprise Teams (50+ teams with 5-200 developers in each team)</a:t>
            </a:r>
          </a:p>
        </p:txBody>
      </p:sp>
    </p:spTree>
    <p:extLst>
      <p:ext uri="{BB962C8B-B14F-4D97-AF65-F5344CB8AC3E}">
        <p14:creationId xmlns:p14="http://schemas.microsoft.com/office/powerpoint/2010/main" val="3268353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CEF60-47E1-48F7-8A2E-BD957B8C7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of Azure Resource Manager (ARM) Templates</a:t>
            </a:r>
            <a:endParaRPr lang="en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3E818-E514-4317-A5A7-BD94C8343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Curve on learning ARM is pretty high and it’s large investment to learn it -&gt; Most people don’t invest on learning writing ARM templates well</a:t>
            </a:r>
          </a:p>
          <a:p>
            <a:r>
              <a:rPr lang="en-US" dirty="0"/>
              <a:t>The value of ARM is only increases when you are using it to deploy larger applications</a:t>
            </a:r>
          </a:p>
          <a:p>
            <a:pPr lvl="1"/>
            <a:r>
              <a:rPr lang="en-US" dirty="0"/>
              <a:t>more than 7-9 Azure services</a:t>
            </a:r>
          </a:p>
          <a:p>
            <a:pPr lvl="1"/>
            <a:r>
              <a:rPr lang="en-US" dirty="0"/>
              <a:t>lots of configurations</a:t>
            </a:r>
          </a:p>
          <a:p>
            <a:pPr lvl="1"/>
            <a:r>
              <a:rPr lang="en-US" dirty="0"/>
              <a:t>Dependencies</a:t>
            </a:r>
          </a:p>
          <a:p>
            <a:pPr lvl="1"/>
            <a:r>
              <a:rPr lang="en-US" dirty="0"/>
              <a:t>Multiple environments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2807018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99BEC-A63B-49C1-9322-E4F710A52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vs </a:t>
            </a:r>
            <a:r>
              <a:rPr lang="en-US" dirty="0" err="1"/>
              <a:t>Powershell</a:t>
            </a:r>
            <a:endParaRPr lang="en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DA634-8872-4266-9AD1-C2CAA8090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creating single resources </a:t>
            </a:r>
            <a:r>
              <a:rPr lang="en-US" dirty="0" err="1"/>
              <a:t>powershell</a:t>
            </a:r>
            <a:r>
              <a:rPr lang="en-US" dirty="0"/>
              <a:t> is amazing tool and will serve you well</a:t>
            </a:r>
          </a:p>
          <a:p>
            <a:r>
              <a:rPr lang="en-US" dirty="0"/>
              <a:t>When creating complex azure environments where you do updates often and have different environments in different state doing the update with </a:t>
            </a:r>
            <a:r>
              <a:rPr lang="en-US" dirty="0" err="1"/>
              <a:t>powershell</a:t>
            </a:r>
            <a:r>
              <a:rPr lang="en-US" dirty="0"/>
              <a:t> will be hard</a:t>
            </a:r>
          </a:p>
        </p:txBody>
      </p:sp>
    </p:spTree>
    <p:extLst>
      <p:ext uri="{BB962C8B-B14F-4D97-AF65-F5344CB8AC3E}">
        <p14:creationId xmlns:p14="http://schemas.microsoft.com/office/powerpoint/2010/main" val="1963575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262E1-2A08-453F-8352-51EDAB6DB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vs Terraform</a:t>
            </a:r>
            <a:endParaRPr lang="en-FI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6C569D-D865-4116-B59D-0C691E2EB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ARM or Terraform is a preference question</a:t>
            </a:r>
          </a:p>
          <a:p>
            <a:r>
              <a:rPr lang="en-US" dirty="0"/>
              <a:t>There’s multiple arguments for and against both technologies</a:t>
            </a:r>
          </a:p>
          <a:p>
            <a:r>
              <a:rPr lang="en-US" dirty="0"/>
              <a:t>The only thing that really matter is that you are using Infrastructure as Code (</a:t>
            </a:r>
            <a:r>
              <a:rPr lang="en-US" dirty="0" err="1"/>
              <a:t>IaC</a:t>
            </a:r>
            <a:r>
              <a:rPr lang="en-US" dirty="0"/>
              <a:t>)!</a:t>
            </a:r>
          </a:p>
        </p:txBody>
      </p:sp>
    </p:spTree>
    <p:extLst>
      <p:ext uri="{BB962C8B-B14F-4D97-AF65-F5344CB8AC3E}">
        <p14:creationId xmlns:p14="http://schemas.microsoft.com/office/powerpoint/2010/main" val="11331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F84FE-3AB3-4AF1-B18A-2CDBDA0AD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Best Practices</a:t>
            </a:r>
            <a:endParaRPr lang="en-FI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C884F-0BED-4977-91BF-6D621B297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ARM templates should be split into multiple small pieces – same principle as with the code</a:t>
            </a:r>
          </a:p>
          <a:p>
            <a:r>
              <a:rPr lang="en-US" dirty="0"/>
              <a:t>ARM templates are easier to share when they are small and everyone is following one practice to build them</a:t>
            </a:r>
          </a:p>
          <a:p>
            <a:r>
              <a:rPr lang="en-US" dirty="0"/>
              <a:t>ARM Parameter naming should follow company wide standard so projects can share templates</a:t>
            </a:r>
          </a:p>
          <a:p>
            <a:r>
              <a:rPr lang="en-US" dirty="0"/>
              <a:t>Resource naming needs to be decided before any ARM templates are created!</a:t>
            </a:r>
          </a:p>
          <a:p>
            <a:r>
              <a:rPr lang="en-US" dirty="0"/>
              <a:t>Tagging is easy to change when you do it with ARM Templates</a:t>
            </a:r>
          </a:p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2989488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988F6-15AF-4125-BDDF-5901B93DE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naming convention and tagging</a:t>
            </a:r>
            <a:endParaRPr lang="en-FI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997538E-C5EB-4165-A0E8-D6630D2B24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8819783"/>
              </p:ext>
            </p:extLst>
          </p:nvPr>
        </p:nvGraphicFramePr>
        <p:xfrm>
          <a:off x="947307" y="1795916"/>
          <a:ext cx="4548142" cy="3347180"/>
        </p:xfrm>
        <a:graphic>
          <a:graphicData uri="http://schemas.openxmlformats.org/drawingml/2006/table">
            <a:tbl>
              <a:tblPr/>
              <a:tblGrid>
                <a:gridCol w="2274071">
                  <a:extLst>
                    <a:ext uri="{9D8B030D-6E8A-4147-A177-3AD203B41FA5}">
                      <a16:colId xmlns:a16="http://schemas.microsoft.com/office/drawing/2014/main" val="3298821078"/>
                    </a:ext>
                  </a:extLst>
                </a:gridCol>
                <a:gridCol w="2274071">
                  <a:extLst>
                    <a:ext uri="{9D8B030D-6E8A-4147-A177-3AD203B41FA5}">
                      <a16:colId xmlns:a16="http://schemas.microsoft.com/office/drawing/2014/main" val="416814831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dirty="0">
                          <a:effectLst/>
                        </a:rPr>
                        <a:t>Resource type</a:t>
                      </a:r>
                    </a:p>
                  </a:txBody>
                  <a:tcPr marL="83680" marR="83680" marT="41840" marB="418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>
                          <a:effectLst/>
                        </a:rPr>
                        <a:t>Resource name prefix</a:t>
                      </a:r>
                    </a:p>
                  </a:txBody>
                  <a:tcPr marL="83680" marR="83680" marT="41840" marB="4184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346579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Resource group</a:t>
                      </a:r>
                    </a:p>
                  </a:txBody>
                  <a:tcPr marL="83680" marR="83680" marT="41840" marB="418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rg-</a:t>
                      </a:r>
                    </a:p>
                  </a:txBody>
                  <a:tcPr marL="83680" marR="83680" marT="41840" marB="418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149683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Availability set</a:t>
                      </a:r>
                    </a:p>
                  </a:txBody>
                  <a:tcPr marL="83680" marR="83680" marT="41840" marB="418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avail-</a:t>
                      </a:r>
                    </a:p>
                  </a:txBody>
                  <a:tcPr marL="83680" marR="83680" marT="41840" marB="418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36734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API management service</a:t>
                      </a:r>
                    </a:p>
                  </a:txBody>
                  <a:tcPr marL="83680" marR="83680" marT="41840" marB="418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api-</a:t>
                      </a:r>
                    </a:p>
                  </a:txBody>
                  <a:tcPr marL="83680" marR="83680" marT="41840" marB="418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961603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Virtual network</a:t>
                      </a:r>
                    </a:p>
                  </a:txBody>
                  <a:tcPr marL="83680" marR="83680" marT="41840" marB="418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vnet-</a:t>
                      </a:r>
                    </a:p>
                  </a:txBody>
                  <a:tcPr marL="83680" marR="83680" marT="41840" marB="418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179112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Virtual network gateway</a:t>
                      </a:r>
                    </a:p>
                  </a:txBody>
                  <a:tcPr marL="83680" marR="83680" marT="41840" marB="418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 err="1">
                          <a:effectLst/>
                        </a:rPr>
                        <a:t>vnetgw</a:t>
                      </a:r>
                      <a:r>
                        <a:rPr lang="en-US" sz="1600" dirty="0">
                          <a:effectLst/>
                        </a:rPr>
                        <a:t>-</a:t>
                      </a:r>
                    </a:p>
                  </a:txBody>
                  <a:tcPr marL="83680" marR="83680" marT="41840" marB="418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241592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Gateway connection</a:t>
                      </a:r>
                    </a:p>
                  </a:txBody>
                  <a:tcPr marL="83680" marR="83680" marT="41840" marB="418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cn-</a:t>
                      </a:r>
                    </a:p>
                  </a:txBody>
                  <a:tcPr marL="83680" marR="83680" marT="41840" marB="418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79132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Subnet</a:t>
                      </a:r>
                    </a:p>
                  </a:txBody>
                  <a:tcPr marL="83680" marR="83680" marT="41840" marB="418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snet-</a:t>
                      </a:r>
                    </a:p>
                  </a:txBody>
                  <a:tcPr marL="83680" marR="83680" marT="41840" marB="418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60590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Network security group</a:t>
                      </a:r>
                    </a:p>
                  </a:txBody>
                  <a:tcPr marL="83680" marR="83680" marT="41840" marB="418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nsg-</a:t>
                      </a:r>
                    </a:p>
                  </a:txBody>
                  <a:tcPr marL="83680" marR="83680" marT="41840" marB="418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786233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Route table</a:t>
                      </a:r>
                    </a:p>
                  </a:txBody>
                  <a:tcPr marL="83680" marR="83680" marT="41840" marB="418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route-</a:t>
                      </a:r>
                    </a:p>
                  </a:txBody>
                  <a:tcPr marL="83680" marR="83680" marT="41840" marB="418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803169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B4FA6A6-9D44-457C-9C07-9C20736622C0}"/>
              </a:ext>
            </a:extLst>
          </p:cNvPr>
          <p:cNvSpPr/>
          <p:nvPr/>
        </p:nvSpPr>
        <p:spPr>
          <a:xfrm>
            <a:off x="2262293" y="616970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https://docs.microsoft.com/en-us/azure/cloud-adoption-framework/ready/azure-best-practices/naming-and-tagging</a:t>
            </a:r>
            <a:endParaRPr lang="en-FI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A0FED0E-BD71-4BBE-8E0A-190972CD2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113234"/>
              </p:ext>
            </p:extLst>
          </p:nvPr>
        </p:nvGraphicFramePr>
        <p:xfrm>
          <a:off x="6168232" y="1795915"/>
          <a:ext cx="4648782" cy="3347180"/>
        </p:xfrm>
        <a:graphic>
          <a:graphicData uri="http://schemas.openxmlformats.org/drawingml/2006/table">
            <a:tbl>
              <a:tblPr/>
              <a:tblGrid>
                <a:gridCol w="1549594">
                  <a:extLst>
                    <a:ext uri="{9D8B030D-6E8A-4147-A177-3AD203B41FA5}">
                      <a16:colId xmlns:a16="http://schemas.microsoft.com/office/drawing/2014/main" val="608749480"/>
                    </a:ext>
                  </a:extLst>
                </a:gridCol>
                <a:gridCol w="1549594">
                  <a:extLst>
                    <a:ext uri="{9D8B030D-6E8A-4147-A177-3AD203B41FA5}">
                      <a16:colId xmlns:a16="http://schemas.microsoft.com/office/drawing/2014/main" val="2816576647"/>
                    </a:ext>
                  </a:extLst>
                </a:gridCol>
                <a:gridCol w="1549594">
                  <a:extLst>
                    <a:ext uri="{9D8B030D-6E8A-4147-A177-3AD203B41FA5}">
                      <a16:colId xmlns:a16="http://schemas.microsoft.com/office/drawing/2014/main" val="3032719699"/>
                    </a:ext>
                  </a:extLst>
                </a:gridCol>
              </a:tblGrid>
              <a:tr h="35055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dirty="0">
                          <a:effectLst/>
                        </a:rPr>
                        <a:t>Tag Name</a:t>
                      </a:r>
                    </a:p>
                  </a:txBody>
                  <a:tcPr marL="25008" marR="25008" marT="12504" marB="1250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dirty="0">
                          <a:effectLst/>
                        </a:rPr>
                        <a:t>Key</a:t>
                      </a:r>
                    </a:p>
                  </a:txBody>
                  <a:tcPr marL="25008" marR="25008" marT="12504" marB="1250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>
                          <a:effectLst/>
                        </a:rPr>
                        <a:t>Example value</a:t>
                      </a:r>
                    </a:p>
                  </a:txBody>
                  <a:tcPr marL="25008" marR="25008" marT="12504" marB="1250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5486842"/>
                  </a:ext>
                </a:extLst>
              </a:tr>
              <a:tr h="530068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Application name</a:t>
                      </a:r>
                    </a:p>
                  </a:txBody>
                  <a:tcPr marL="25008" marR="25008" marT="12504" marB="125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i="1">
                          <a:effectLst/>
                        </a:rPr>
                        <a:t>ApplicationName</a:t>
                      </a:r>
                      <a:endParaRPr lang="en-US" sz="1600">
                        <a:effectLst/>
                      </a:endParaRPr>
                    </a:p>
                  </a:txBody>
                  <a:tcPr marL="25008" marR="25008" marT="12504" marB="125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i="1">
                          <a:effectLst/>
                        </a:rPr>
                        <a:t>{app name}</a:t>
                      </a:r>
                      <a:endParaRPr lang="en-US" sz="1600">
                        <a:effectLst/>
                      </a:endParaRPr>
                    </a:p>
                  </a:txBody>
                  <a:tcPr marL="25008" marR="25008" marT="12504" marB="125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495934"/>
                  </a:ext>
                </a:extLst>
              </a:tr>
              <a:tr h="42747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Approver name</a:t>
                      </a:r>
                    </a:p>
                  </a:txBody>
                  <a:tcPr marL="25008" marR="25008" marT="12504" marB="125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i="1">
                          <a:effectLst/>
                        </a:rPr>
                        <a:t>Approver</a:t>
                      </a:r>
                      <a:endParaRPr lang="en-US" sz="1600">
                        <a:effectLst/>
                      </a:endParaRPr>
                    </a:p>
                  </a:txBody>
                  <a:tcPr marL="25008" marR="25008" marT="12504" marB="125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i="1">
                          <a:effectLst/>
                        </a:rPr>
                        <a:t>{email}</a:t>
                      </a:r>
                      <a:endParaRPr lang="en-US" sz="1600">
                        <a:effectLst/>
                      </a:endParaRPr>
                    </a:p>
                  </a:txBody>
                  <a:tcPr marL="25008" marR="25008" marT="12504" marB="125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028383"/>
                  </a:ext>
                </a:extLst>
              </a:tr>
              <a:tr h="517276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Budget approved</a:t>
                      </a:r>
                    </a:p>
                  </a:txBody>
                  <a:tcPr marL="25008" marR="25008" marT="12504" marB="125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i="1" dirty="0" err="1">
                          <a:effectLst/>
                        </a:rPr>
                        <a:t>BudgetAmount</a:t>
                      </a:r>
                      <a:endParaRPr lang="en-US" sz="1600" dirty="0">
                        <a:effectLst/>
                      </a:endParaRPr>
                    </a:p>
                  </a:txBody>
                  <a:tcPr marL="25008" marR="25008" marT="12504" marB="125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FI" sz="1600" i="1">
                          <a:effectLst/>
                        </a:rPr>
                        <a:t>{$}</a:t>
                      </a:r>
                      <a:endParaRPr lang="en-FI" sz="1600">
                        <a:effectLst/>
                      </a:endParaRPr>
                    </a:p>
                  </a:txBody>
                  <a:tcPr marL="25008" marR="25008" marT="12504" marB="125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350380"/>
                  </a:ext>
                </a:extLst>
              </a:tr>
              <a:tr h="1248226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Business unit</a:t>
                      </a:r>
                    </a:p>
                  </a:txBody>
                  <a:tcPr marL="25008" marR="25008" marT="12504" marB="125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i="1" dirty="0" err="1">
                          <a:effectLst/>
                        </a:rPr>
                        <a:t>BusinessUnit</a:t>
                      </a:r>
                      <a:endParaRPr lang="en-US" sz="1600" dirty="0">
                        <a:effectLst/>
                      </a:endParaRPr>
                    </a:p>
                  </a:txBody>
                  <a:tcPr marL="25008" marR="25008" marT="12504" marB="125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i="1">
                          <a:effectLst/>
                        </a:rPr>
                        <a:t>FINANCE</a:t>
                      </a:r>
                      <a:r>
                        <a:rPr lang="en-US" sz="1600">
                          <a:effectLst/>
                        </a:rPr>
                        <a:t>, </a:t>
                      </a:r>
                      <a:r>
                        <a:rPr lang="en-US" sz="1600" i="1">
                          <a:effectLst/>
                        </a:rPr>
                        <a:t>MARKETING</a:t>
                      </a:r>
                      <a:r>
                        <a:rPr lang="en-US" sz="1600">
                          <a:effectLst/>
                        </a:rPr>
                        <a:t>, </a:t>
                      </a:r>
                      <a:r>
                        <a:rPr lang="en-US" sz="1600" i="1">
                          <a:effectLst/>
                        </a:rPr>
                        <a:t>{Product Name}</a:t>
                      </a:r>
                      <a:r>
                        <a:rPr lang="en-US" sz="1600">
                          <a:effectLst/>
                        </a:rPr>
                        <a:t>, </a:t>
                      </a:r>
                      <a:r>
                        <a:rPr lang="en-US" sz="1600" i="1">
                          <a:effectLst/>
                        </a:rPr>
                        <a:t>CORP</a:t>
                      </a:r>
                      <a:r>
                        <a:rPr lang="en-US" sz="1600">
                          <a:effectLst/>
                        </a:rPr>
                        <a:t>, </a:t>
                      </a:r>
                      <a:r>
                        <a:rPr lang="en-US" sz="1600" i="1">
                          <a:effectLst/>
                        </a:rPr>
                        <a:t>SHARED</a:t>
                      </a:r>
                      <a:endParaRPr lang="en-US" sz="1600">
                        <a:effectLst/>
                      </a:endParaRPr>
                    </a:p>
                  </a:txBody>
                  <a:tcPr marL="25008" marR="25008" marT="12504" marB="125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332296"/>
                  </a:ext>
                </a:extLst>
              </a:tr>
              <a:tr h="273584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Cost center</a:t>
                      </a:r>
                    </a:p>
                  </a:txBody>
                  <a:tcPr marL="25008" marR="25008" marT="12504" marB="125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i="1" dirty="0" err="1">
                          <a:effectLst/>
                        </a:rPr>
                        <a:t>CostCenter</a:t>
                      </a:r>
                      <a:endParaRPr lang="en-US" sz="1600" dirty="0">
                        <a:effectLst/>
                      </a:endParaRPr>
                    </a:p>
                  </a:txBody>
                  <a:tcPr marL="25008" marR="25008" marT="12504" marB="125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i="1" dirty="0">
                          <a:effectLst/>
                        </a:rPr>
                        <a:t>{number}</a:t>
                      </a:r>
                      <a:endParaRPr lang="en-US" sz="1600" dirty="0">
                        <a:effectLst/>
                      </a:endParaRPr>
                    </a:p>
                  </a:txBody>
                  <a:tcPr marL="25008" marR="25008" marT="12504" marB="125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518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7696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56769-9999-43ED-BD28-422DF8B5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example</a:t>
            </a:r>
            <a:endParaRPr lang="en-FI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C3F25-6C2C-47DE-BE80-A1D2EB5CD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 err="1"/>
              <a:t>FullDeploy.json</a:t>
            </a:r>
            <a:r>
              <a:rPr lang="en-US" sz="1600" dirty="0"/>
              <a:t> – Master Template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 err="1"/>
              <a:t>FullDeploy.parameters.json</a:t>
            </a:r>
            <a:r>
              <a:rPr lang="en-US" sz="1600" dirty="0"/>
              <a:t> – Parameters for deployment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 err="1"/>
              <a:t>SignalR.json</a:t>
            </a:r>
            <a:r>
              <a:rPr lang="en-US" sz="1600" dirty="0"/>
              <a:t> – Template to create SignalR instance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 err="1"/>
              <a:t>AzureMap.json</a:t>
            </a:r>
            <a:r>
              <a:rPr lang="en-US" sz="1600" dirty="0"/>
              <a:t> – Template to create Azure Map instance</a:t>
            </a:r>
            <a:endParaRPr lang="en-FI" sz="1600" dirty="0"/>
          </a:p>
        </p:txBody>
      </p:sp>
    </p:spTree>
    <p:extLst>
      <p:ext uri="{BB962C8B-B14F-4D97-AF65-F5344CB8AC3E}">
        <p14:creationId xmlns:p14="http://schemas.microsoft.com/office/powerpoint/2010/main" val="11907242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oud Borealis powerpoint" id="{9D32B843-E91D-594F-AB53-1E084BDE8322}" vid="{E186C71D-812F-C64C-A79B-752F61FFDEA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1025</TotalTime>
  <Words>502</Words>
  <Application>Microsoft Office PowerPoint</Application>
  <PresentationFormat>Widescreen</PresentationFormat>
  <Paragraphs>98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Trebuchet MS</vt:lpstr>
      <vt:lpstr>1_Office Theme</vt:lpstr>
      <vt:lpstr>Deploying your Azure solution using Azure DevOps and ARM</vt:lpstr>
      <vt:lpstr>Teemu Tapanila</vt:lpstr>
      <vt:lpstr>Background</vt:lpstr>
      <vt:lpstr>Value of Azure Resource Manager (ARM) Templates</vt:lpstr>
      <vt:lpstr>ARM vs Powershell</vt:lpstr>
      <vt:lpstr>ARM vs Terraform</vt:lpstr>
      <vt:lpstr>ARM Best Practices</vt:lpstr>
      <vt:lpstr>Example naming convention and tagging</vt:lpstr>
      <vt:lpstr>Structure of example</vt:lpstr>
      <vt:lpstr>ARM Validation</vt:lpstr>
      <vt:lpstr>PowerPoint Presentation</vt:lpstr>
      <vt:lpstr>Branching strategy</vt:lpstr>
      <vt:lpstr>Git Flow Branching</vt:lpstr>
      <vt:lpstr>Diagram of what are we going to do</vt:lpstr>
      <vt:lpstr>PowerPoint Presentation</vt:lpstr>
      <vt:lpstr>ARM-TTK (ARM Template validation)</vt:lpstr>
      <vt:lpstr>What-if on Pull Request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Deploying your Azure solution using Azure DevOps and ARM</dc:title>
  <dc:creator>Teemu Tapanila</dc:creator>
  <cp:lastModifiedBy>Teemu Tapanila</cp:lastModifiedBy>
  <cp:revision>8</cp:revision>
  <dcterms:created xsi:type="dcterms:W3CDTF">2020-01-19T19:38:56Z</dcterms:created>
  <dcterms:modified xsi:type="dcterms:W3CDTF">2020-02-24T18:09:38Z</dcterms:modified>
</cp:coreProperties>
</file>